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0" r:id="rId2"/>
    <p:sldId id="327" r:id="rId3"/>
    <p:sldId id="320" r:id="rId4"/>
    <p:sldId id="314" r:id="rId5"/>
    <p:sldId id="316" r:id="rId6"/>
    <p:sldId id="287" r:id="rId7"/>
    <p:sldId id="328" r:id="rId8"/>
    <p:sldId id="329" r:id="rId9"/>
    <p:sldId id="295" r:id="rId10"/>
    <p:sldId id="322" r:id="rId11"/>
    <p:sldId id="304" r:id="rId12"/>
    <p:sldId id="306" r:id="rId13"/>
    <p:sldId id="257" r:id="rId14"/>
    <p:sldId id="290" r:id="rId15"/>
    <p:sldId id="260" r:id="rId16"/>
    <p:sldId id="292" r:id="rId17"/>
    <p:sldId id="289" r:id="rId18"/>
    <p:sldId id="293" r:id="rId19"/>
    <p:sldId id="296" r:id="rId20"/>
    <p:sldId id="262" r:id="rId21"/>
    <p:sldId id="297" r:id="rId22"/>
    <p:sldId id="299" r:id="rId23"/>
    <p:sldId id="324" r:id="rId24"/>
    <p:sldId id="332" r:id="rId25"/>
    <p:sldId id="338" r:id="rId26"/>
    <p:sldId id="315" r:id="rId27"/>
    <p:sldId id="312" r:id="rId28"/>
    <p:sldId id="266" r:id="rId29"/>
    <p:sldId id="268" r:id="rId30"/>
    <p:sldId id="269" r:id="rId31"/>
    <p:sldId id="271" r:id="rId32"/>
    <p:sldId id="263" r:id="rId33"/>
    <p:sldId id="272" r:id="rId34"/>
    <p:sldId id="278" r:id="rId35"/>
    <p:sldId id="279" r:id="rId36"/>
    <p:sldId id="281" r:id="rId37"/>
    <p:sldId id="286" r:id="rId38"/>
    <p:sldId id="311" r:id="rId39"/>
    <p:sldId id="309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250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25CA-123A-4D46-92DB-959A2294C90B}" type="datetimeFigureOut">
              <a:rPr lang="ru-RU" smtClean="0"/>
              <a:pPr/>
              <a:t>31.01.2023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573A0-F81B-4A3B-9EB7-B7689E3F5CCF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25CA-123A-4D46-92DB-959A2294C90B}" type="datetimeFigureOut">
              <a:rPr lang="ru-RU" smtClean="0"/>
              <a:pPr/>
              <a:t>31.01.2023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573A0-F81B-4A3B-9EB7-B7689E3F5CCF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25CA-123A-4D46-92DB-959A2294C90B}" type="datetimeFigureOut">
              <a:rPr lang="ru-RU" smtClean="0"/>
              <a:pPr/>
              <a:t>31.01.2023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573A0-F81B-4A3B-9EB7-B7689E3F5CCF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25CA-123A-4D46-92DB-959A2294C90B}" type="datetimeFigureOut">
              <a:rPr lang="ru-RU" smtClean="0"/>
              <a:pPr/>
              <a:t>31.01.2023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573A0-F81B-4A3B-9EB7-B7689E3F5CCF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25CA-123A-4D46-92DB-959A2294C90B}" type="datetimeFigureOut">
              <a:rPr lang="ru-RU" smtClean="0"/>
              <a:pPr/>
              <a:t>31.01.2023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573A0-F81B-4A3B-9EB7-B7689E3F5CCF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25CA-123A-4D46-92DB-959A2294C90B}" type="datetimeFigureOut">
              <a:rPr lang="ru-RU" smtClean="0"/>
              <a:pPr/>
              <a:t>31.01.2023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573A0-F81B-4A3B-9EB7-B7689E3F5CCF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25CA-123A-4D46-92DB-959A2294C90B}" type="datetimeFigureOut">
              <a:rPr lang="ru-RU" smtClean="0"/>
              <a:pPr/>
              <a:t>31.01.2023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573A0-F81B-4A3B-9EB7-B7689E3F5CCF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25CA-123A-4D46-92DB-959A2294C90B}" type="datetimeFigureOut">
              <a:rPr lang="ru-RU" smtClean="0"/>
              <a:pPr/>
              <a:t>31.01.2023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573A0-F81B-4A3B-9EB7-B7689E3F5CCF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25CA-123A-4D46-92DB-959A2294C90B}" type="datetimeFigureOut">
              <a:rPr lang="ru-RU" smtClean="0"/>
              <a:pPr/>
              <a:t>31.01.2023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573A0-F81B-4A3B-9EB7-B7689E3F5CCF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25CA-123A-4D46-92DB-959A2294C90B}" type="datetimeFigureOut">
              <a:rPr lang="ru-RU" smtClean="0"/>
              <a:pPr/>
              <a:t>31.01.2023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573A0-F81B-4A3B-9EB7-B7689E3F5CCF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25CA-123A-4D46-92DB-959A2294C90B}" type="datetimeFigureOut">
              <a:rPr lang="ru-RU" smtClean="0"/>
              <a:pPr/>
              <a:t>31.01.2023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573A0-F81B-4A3B-9EB7-B7689E3F5CCF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525CA-123A-4D46-92DB-959A2294C90B}" type="datetimeFigureOut">
              <a:rPr lang="ru-RU" smtClean="0"/>
              <a:pPr/>
              <a:t>31.01.2023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573A0-F81B-4A3B-9EB7-B7689E3F5CCF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2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 l="19238" t="11548" r="19238" b="30224"/>
          <a:stretch>
            <a:fillRect/>
          </a:stretch>
        </p:blipFill>
        <p:spPr bwMode="auto">
          <a:xfrm>
            <a:off x="2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="" xmlns:p14="http://schemas.microsoft.com/office/powerpoint/2010/main" val="413262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 l="20117" t="18528" r="5175" b="11548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 l="20117" t="18139" r="6054" b="11548"/>
          <a:stretch>
            <a:fillRect/>
          </a:stretch>
        </p:blipFill>
        <p:spPr bwMode="auto">
          <a:xfrm>
            <a:off x="0" y="0"/>
            <a:ext cx="9144000" cy="6854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0117" t="18139" r="8691" b="13745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 l="18359" t="23633" r="18359" b="170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9238" t="31323" r="20117" b="11548"/>
          <a:stretch>
            <a:fillRect/>
          </a:stretch>
        </p:blipFill>
        <p:spPr bwMode="auto">
          <a:xfrm>
            <a:off x="1" y="0"/>
            <a:ext cx="910003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 l="20117" t="18140" r="6054" b="1264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 l="20117" t="19238" r="5175" b="11548"/>
          <a:stretch>
            <a:fillRect/>
          </a:stretch>
        </p:blipFill>
        <p:spPr bwMode="auto">
          <a:xfrm>
            <a:off x="-1" y="0"/>
            <a:ext cx="925285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 l="18359" t="26929" r="18359" b="13745"/>
          <a:stretch>
            <a:fillRect/>
          </a:stretch>
        </p:blipFill>
        <p:spPr bwMode="auto">
          <a:xfrm>
            <a:off x="0" y="1"/>
            <a:ext cx="9144000" cy="6893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 l="18359" t="7153" r="18359" b="3132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20996" t="18139" r="6933" b="13745"/>
          <a:stretch>
            <a:fillRect/>
          </a:stretch>
        </p:blipFill>
        <p:spPr bwMode="auto">
          <a:xfrm>
            <a:off x="0" y="0"/>
            <a:ext cx="9144000" cy="6913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29044" y="188913"/>
            <a:ext cx="3611477" cy="9144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Національна стратегія розвитку освіти в Україні на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2022-2025 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рр</a:t>
            </a:r>
            <a:r>
              <a:rPr lang="uk-UA" dirty="0"/>
              <a:t>ь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7225" y="1628779"/>
            <a:ext cx="2958732" cy="122396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Державна цільова соціальна програма </a:t>
            </a:r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“Молодь України” 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2021-2025 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рр.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57777" y="1628779"/>
            <a:ext cx="3106099" cy="122396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Державна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програма </a:t>
            </a:r>
            <a:r>
              <a:rPr lang="uk-UA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“Репродуктивне</a:t>
            </a:r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та </a:t>
            </a:r>
            <a:r>
              <a:rPr lang="uk-UA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статєве</a:t>
            </a:r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здоров</a:t>
            </a:r>
            <a:r>
              <a:rPr lang="uk-UA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'</a:t>
            </a:r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uk-UA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нації”</a:t>
            </a:r>
            <a:endParaRPr lang="uk-UA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період до 2021 р.”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72066" y="5072074"/>
            <a:ext cx="3092263" cy="9144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Стратегія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державної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політики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наркотиків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період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до 2020 року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7225" y="3068638"/>
            <a:ext cx="2958732" cy="143986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uk-UA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Державна програма </a:t>
            </a:r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 національно-патріотичного виховання</a:t>
            </a:r>
          </a:p>
          <a:p>
            <a:pPr algn="ctr">
              <a:defRPr/>
            </a:pP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дітей та молоді </a:t>
            </a:r>
          </a:p>
          <a:p>
            <a:pPr algn="ctr">
              <a:defRPr/>
            </a:pP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2022-2025 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рр.</a:t>
            </a:r>
          </a:p>
          <a:p>
            <a:pPr>
              <a:defRPr/>
            </a:pPr>
            <a:endParaRPr lang="uk-UA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57225" y="4797429"/>
            <a:ext cx="2958732" cy="136842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Національна стратегії із створення </a:t>
            </a:r>
            <a:r>
              <a:rPr lang="uk-UA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безбар’єрного</a:t>
            </a:r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простору в Україні на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період до 2030 року</a:t>
            </a:r>
            <a:endParaRPr lang="uk-UA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57777" y="3205345"/>
            <a:ext cx="3064587" cy="154653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Державна соціальна програма </a:t>
            </a:r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запобігання та протидії домашньому насильству та насильству за ознакою статі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період до 2025 року</a:t>
            </a:r>
            <a:endParaRPr lang="uk-UA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Прямая со стрелкой 15"/>
          <p:cNvCxnSpPr>
            <a:stCxn id="4" idx="1"/>
          </p:cNvCxnSpPr>
          <p:nvPr/>
        </p:nvCxnSpPr>
        <p:spPr>
          <a:xfrm rot="10800000" flipV="1">
            <a:off x="1547814" y="646113"/>
            <a:ext cx="1081231" cy="91122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4" idx="3"/>
          </p:cNvCxnSpPr>
          <p:nvPr/>
        </p:nvCxnSpPr>
        <p:spPr>
          <a:xfrm>
            <a:off x="6240522" y="646113"/>
            <a:ext cx="1464015" cy="98266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542605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 l="18359" t="29126" r="18359" b="1154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14291"/>
            <a:ext cx="9144000" cy="5857916"/>
          </a:xfrm>
        </p:spPr>
        <p:txBody>
          <a:bodyPr>
            <a:noAutofit/>
          </a:bodyPr>
          <a:lstStyle/>
          <a:p>
            <a:pPr algn="ctr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НАШІ ПЕРСПЕКТИВИ</a:t>
            </a:r>
          </a:p>
          <a:p>
            <a:pPr algn="just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1. Співпраця з центром моніторингу якості освіти закладу.</a:t>
            </a:r>
          </a:p>
          <a:p>
            <a:pPr algn="just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2.Активізація роботи Школи особистісного зростання “ Творча майстерня ”.</a:t>
            </a:r>
          </a:p>
          <a:p>
            <a:pPr algn="just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3. Залучення викладачів до участі  у  “ГРУПІ РІВНИХ” ( у рамках україно-швейцарського проекту) </a:t>
            </a:r>
          </a:p>
          <a:p>
            <a:pPr algn="just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4. Запровадження проведення круглих столів для молодих викладачів та магістрів.</a:t>
            </a:r>
          </a:p>
          <a:p>
            <a:pPr algn="just"/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.Створення комплексної програми “ Філософія життя ”.(з профілактики психоемоційного вигорання та підвищення рівня геронтологічної культури).</a:t>
            </a:r>
          </a:p>
          <a:p>
            <a:pPr algn="just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6. Запровадження індивідуальних занять з викладачами за темою: “ Таємниці публічного виступу ”.</a:t>
            </a:r>
          </a:p>
          <a:p>
            <a:pPr algn="just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7.Вдосконалення психологічної підготовки студентів, які беруть участь у конкурсах професійної майстерності.</a:t>
            </a:r>
          </a:p>
          <a:p>
            <a:pPr algn="just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8. Прийом пропозицій щодо участи психологічної служби в роботі циклових предметних комісій, обласних та регіональних методобєднань.</a:t>
            </a:r>
          </a:p>
          <a:p>
            <a:pPr algn="just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9. Підвищення психологічної культури всіх учасників освітнього процесу.</a:t>
            </a:r>
          </a:p>
          <a:p>
            <a:pPr algn="just"/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/>
          <p:cNvSpPr/>
          <p:nvPr/>
        </p:nvSpPr>
        <p:spPr>
          <a:xfrm>
            <a:off x="1494235" y="1052515"/>
            <a:ext cx="6210300" cy="4968875"/>
          </a:xfrm>
          <a:prstGeom prst="frame">
            <a:avLst>
              <a:gd name="adj1" fmla="val 7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7204" y="2060848"/>
            <a:ext cx="2619981" cy="115212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Комплексна програма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 ТВОРИТИ СЕБЕ ТА СВОЄ ЖИТТЯ </a:t>
            </a: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(з соціально-психолоічної підримки особистості в питаннях її життєтворчості)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5691" y="3356993"/>
            <a:ext cx="2661508" cy="165618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Комплексна програма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1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 СТВОРЕННЯ  ФАСИЛІТАТИВНОГО ПРОСТОРУ ВМНЗ  ”</a:t>
            </a:r>
            <a:r>
              <a:rPr kumimoji="0" lang="uk-UA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 з підвищення  рівня психолого-педагогічних  знань    в сфері організації  групової   роботи та культури дискусії.)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05692" y="5229229"/>
            <a:ext cx="2661397" cy="132147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 ПРОФЕСІЙНИЙ ПОРТРЕТ ВИКЛАДАЧА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ВИЩОЇ ШКОЛИ ”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 з психолого-педагогічної підготовки викладача з медичною освітою</a:t>
            </a:r>
            <a:r>
              <a:rPr kumimoji="0" lang="uk-UA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45889" y="5229202"/>
            <a:ext cx="2376379" cy="135732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Програма-супровід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 ПСИХОЛОГІЧНА ПІДТРИМКА УЧАСНИКІВ ОСВІТНЬОГО ПРОЦЕСУ В УМОВАХ ВІЙСЬКОВОГО СТАНУ”</a:t>
            </a:r>
            <a:endParaRPr kumimoji="0" lang="uk-UA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71336" y="5589589"/>
            <a:ext cx="2393813" cy="106604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Комплексна  програма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«ЦІНУЙ   ВЛАСНЕ  ЖИТТЯ!!!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(з профілактики психотравмуючих  чинників/ суїцидальних тенденцій)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71336" y="4508504"/>
            <a:ext cx="2393813" cy="107156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Комплексно – цільова  програма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«ВСЕ В ТВОЇХ </a:t>
            </a: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Times New Roman" pitchFamily="18" charset="0"/>
              </a:rPr>
              <a:t> РУКАХ»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 профілактики негативних явищ у молодіжному середовищі/ превентивне  виховання)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85173" y="2982213"/>
            <a:ext cx="2356473" cy="14398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Програма - супровід   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uk-UA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      «ТВІЙ ДІМ – МІЙ ДІМ»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(з соціально-психологічної підтримки   студентів, які стали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свідками  психотравмуючих подій), студентів-сиріт  та студентів позбавлених батьківського піклування)</a:t>
            </a:r>
            <a:r>
              <a: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/>
            </a:r>
            <a:br>
              <a: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</a:b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itchFamily="18" charset="0"/>
              <a:ea typeface="+mn-ea"/>
              <a:cs typeface="Arial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99009" y="1916117"/>
            <a:ext cx="2338467" cy="9286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 УВІЙДИ В НАШ ДІМ!”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(з адаптації  першокурсників/студентів пільгової категорії  до нових умов навчання)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212847" y="836613"/>
            <a:ext cx="2356472" cy="85725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 ПАТРІОТ УКРАЇНИ ”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 з формування соціально активної особистості, патріотизму як  духовно-моральної якості) </a:t>
            </a:r>
            <a:endParaRPr kumimoji="0" lang="ru-RU" sz="1200" b="0" i="0" u="none" strike="noStrike" kern="1200" cap="none" spc="0" normalizeH="0" baseline="0" noProof="0" dirty="0">
              <a:ln w="1905"/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Блок-схема: несколько документов 14"/>
          <p:cNvSpPr/>
          <p:nvPr/>
        </p:nvSpPr>
        <p:spPr>
          <a:xfrm>
            <a:off x="3545682" y="836613"/>
            <a:ext cx="2584143" cy="4248150"/>
          </a:xfrm>
          <a:prstGeom prst="flowChartMultidocument">
            <a:avLst/>
          </a:prstGeom>
          <a:solidFill>
            <a:schemeClr val="accent1">
              <a:lumMod val="20000"/>
              <a:lumOff val="80000"/>
            </a:schemeClr>
          </a:solidFill>
          <a:ln w="5715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182528" y="1988840"/>
            <a:ext cx="30096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Загальноінститутська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комплексна програма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 ІНТЕЛЕКТ.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ТВОРЧІСТЬ.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УСПІХ 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(з підримки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інтелектуального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та творчого потенціалу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особистості)</a:t>
            </a:r>
          </a:p>
        </p:txBody>
      </p:sp>
      <p:cxnSp>
        <p:nvCxnSpPr>
          <p:cNvPr id="46" name="Прямая соединительная линия 45"/>
          <p:cNvCxnSpPr>
            <a:stCxn id="6" idx="2"/>
            <a:endCxn id="7" idx="0"/>
          </p:cNvCxnSpPr>
          <p:nvPr/>
        </p:nvCxnSpPr>
        <p:spPr>
          <a:xfrm rot="5400000">
            <a:off x="1974813" y="3274611"/>
            <a:ext cx="144017" cy="207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>
            <a:stCxn id="7" idx="2"/>
            <a:endCxn id="8" idx="0"/>
          </p:cNvCxnSpPr>
          <p:nvPr/>
        </p:nvCxnSpPr>
        <p:spPr>
          <a:xfrm rot="5400000">
            <a:off x="1928394" y="5121176"/>
            <a:ext cx="216050" cy="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719530" y="836712"/>
            <a:ext cx="2647655" cy="100811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Комплексна програма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 ПРАВО БУТИ МЕДИКОМ”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 з формування професійної самосвідомості майбутнього спеціаліста</a:t>
            </a:r>
            <a:r>
              <a: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811" name="Rectangle 19"/>
          <p:cNvSpPr>
            <a:spLocks noChangeArrowheads="1"/>
          </p:cNvSpPr>
          <p:nvPr/>
        </p:nvSpPr>
        <p:spPr bwMode="auto">
          <a:xfrm>
            <a:off x="0" y="2"/>
            <a:ext cx="914400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НАПРЯМКИ РЕАЛІЗАЦІЇ КОМПЛЕКСНИХ ПРОГРАМ 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В ОСВІТНЬОМУ </a:t>
            </a:r>
            <a:r>
              <a:rPr kumimoji="0" lang="uk-UA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ПРОЦЕСІ у  ЖИТОМИРСЬКОМУ  МЕДИЧНОМУ ІНСТИТУТ</a:t>
            </a:r>
            <a:r>
              <a:rPr lang="uk-UA" sz="1600" b="1" dirty="0">
                <a:solidFill>
                  <a:prstClr val="black"/>
                </a:solidFill>
                <a:latin typeface="Bookman Old Style" pitchFamily="18" charset="0"/>
              </a:rPr>
              <a:t>І</a:t>
            </a:r>
            <a:endParaRPr kumimoji="0" lang="uk-U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(Розробники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– психологічна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служба закладу</a:t>
            </a:r>
            <a:r>
              <a:rPr kumimoji="0" lang="uk-U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)</a:t>
            </a: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29" name="Рамка 28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9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690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/>
          <a:srcRect l="20996" t="18139" r="6054" b="12646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/>
          <a:srcRect l="19238" t="18139" r="5175" b="1154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 altLang="ru-RU">
              <a:latin typeface="Calibri" pitchFamily="34" charset="0"/>
            </a:endParaRPr>
          </a:p>
        </p:txBody>
      </p:sp>
      <p:graphicFrame>
        <p:nvGraphicFramePr>
          <p:cNvPr id="3077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40962" name="Слайд" r:id="rId3" imgW="4568900" imgH="3425883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112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2565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122" name="Слайд" r:id="rId3" imgW="4570610" imgH="3427576" progId="PowerPoint.Slide.12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143900" y="1142985"/>
            <a:ext cx="785819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угольник 5"/>
          <p:cNvSpPr/>
          <p:nvPr/>
        </p:nvSpPr>
        <p:spPr>
          <a:xfrm>
            <a:off x="4572001" y="1357299"/>
            <a:ext cx="3857652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19238" t="18139" r="5175" b="10449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image2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 l="3125" t="12561" r="3125"/>
          <a:stretch>
            <a:fillRect/>
          </a:stretch>
        </p:blipFill>
        <p:spPr bwMode="auto">
          <a:xfrm>
            <a:off x="0" y="571480"/>
            <a:ext cx="9144000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0" y="6334780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Розробники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: Горай О.В. – проректор з соціально-гуманітарного розвитку  та міжнародного співробітництва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                              Полчанова Г.С. – психолог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"/>
            <a:ext cx="9144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Book Antiqua" pitchFamily="18" charset="0"/>
              </a:rPr>
              <a:t>Структура діяльності виховної роботи та міжнародного  співробітництва </a:t>
            </a:r>
          </a:p>
          <a:p>
            <a:pPr algn="ctr"/>
            <a:r>
              <a:rPr lang="uk-UA" b="1" dirty="0" smtClean="0">
                <a:latin typeface="Book Antiqua" pitchFamily="18" charset="0"/>
              </a:rPr>
              <a:t>у  </a:t>
            </a:r>
            <a:r>
              <a:rPr lang="uk-UA" b="1" i="1" dirty="0" smtClean="0">
                <a:solidFill>
                  <a:srgbClr val="002060"/>
                </a:solidFill>
                <a:latin typeface="Book Antiqua" pitchFamily="18" charset="0"/>
              </a:rPr>
              <a:t>Житомирському медичному інституті  </a:t>
            </a:r>
            <a:r>
              <a:rPr lang="uk-UA" b="1" dirty="0" smtClean="0">
                <a:latin typeface="Book Antiqua" pitchFamily="18" charset="0"/>
              </a:rPr>
              <a:t>Житомирської обласної ради </a:t>
            </a:r>
            <a:endParaRPr lang="uk-UA" b="1" dirty="0"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20117" t="18139" r="5175" b="1154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20996" t="19238" r="5766" b="13378"/>
          <a:stretch>
            <a:fillRect/>
          </a:stretch>
        </p:blipFill>
        <p:spPr bwMode="auto">
          <a:xfrm>
            <a:off x="1" y="1"/>
            <a:ext cx="9001156" cy="6697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30"/>
            </a:avLst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Объект 2"/>
          <p:cNvSpPr>
            <a:spLocks noGrp="1"/>
          </p:cNvSpPr>
          <p:nvPr>
            <p:ph idx="1"/>
          </p:nvPr>
        </p:nvSpPr>
        <p:spPr>
          <a:xfrm>
            <a:off x="179389" y="908051"/>
            <a:ext cx="8856663" cy="5689600"/>
          </a:xfrm>
        </p:spPr>
        <p:txBody>
          <a:bodyPr/>
          <a:lstStyle/>
          <a:p>
            <a:pPr marL="0" indent="0" algn="just" eaLnBrk="1" hangingPunct="1">
              <a:buFont typeface="Arial" charset="0"/>
              <a:buNone/>
            </a:pPr>
            <a:r>
              <a:rPr lang="uk-UA" altLang="ru-RU" sz="1600" smtClean="0">
                <a:latin typeface="Times New Roman" pitchFamily="18" charset="0"/>
                <a:cs typeface="Times New Roman" pitchFamily="18" charset="0"/>
              </a:rPr>
              <a:t>          </a:t>
            </a:r>
            <a:endParaRPr lang="ru-RU" altLang="ru-RU" sz="1400" smtClean="0"/>
          </a:p>
        </p:txBody>
      </p:sp>
      <p:pic>
        <p:nvPicPr>
          <p:cNvPr id="3075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2" descr="http://www.zhim.org.ua/images/svjato_2017_58.jpg"/>
          <p:cNvPicPr>
            <a:picLocks noChangeAspect="1" noChangeArrowheads="1"/>
          </p:cNvPicPr>
          <p:nvPr/>
        </p:nvPicPr>
        <p:blipFill>
          <a:blip r:embed="rId3" cstate="print"/>
          <a:srcRect b="10574"/>
          <a:stretch>
            <a:fillRect/>
          </a:stretch>
        </p:blipFill>
        <p:spPr bwMode="auto">
          <a:xfrm>
            <a:off x="4617" y="86196"/>
            <a:ext cx="4198920" cy="24862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5444" t="29593" r="5646" b="7002"/>
          <a:stretch/>
        </p:blipFill>
        <p:spPr>
          <a:xfrm>
            <a:off x="4515317" y="908051"/>
            <a:ext cx="4392489" cy="35915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8" name="TextBox 3"/>
          <p:cNvSpPr txBox="1">
            <a:spLocks noChangeArrowheads="1"/>
          </p:cNvSpPr>
          <p:nvPr/>
        </p:nvSpPr>
        <p:spPr bwMode="auto">
          <a:xfrm>
            <a:off x="4138614" y="5084764"/>
            <a:ext cx="485421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alt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   </a:t>
            </a:r>
            <a:r>
              <a:rPr lang="uk-UA" altLang="ru-RU" sz="2800" b="1" dirty="0">
                <a:solidFill>
                  <a:srgbClr val="C00000"/>
                </a:solidFill>
                <a:latin typeface="Bookman Old Style" pitchFamily="18" charset="0"/>
              </a:rPr>
              <a:t>«ШКОЛА ЛІДЕРСТВА –</a:t>
            </a:r>
          </a:p>
          <a:p>
            <a:pPr algn="ctr"/>
            <a:r>
              <a:rPr lang="uk-UA" altLang="ru-RU" sz="2800" b="1" dirty="0">
                <a:solidFill>
                  <a:srgbClr val="C00000"/>
                </a:solidFill>
                <a:latin typeface="Bookman Old Style" pitchFamily="18" charset="0"/>
              </a:rPr>
              <a:t>ШКОЛА ПЕРСПЕКТИВ»</a:t>
            </a:r>
            <a:endParaRPr lang="ru-RU" altLang="ru-RU" sz="2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079" name="TextBox 8"/>
          <p:cNvSpPr txBox="1">
            <a:spLocks noChangeArrowheads="1"/>
          </p:cNvSpPr>
          <p:nvPr/>
        </p:nvSpPr>
        <p:spPr bwMode="auto">
          <a:xfrm>
            <a:off x="322264" y="2517775"/>
            <a:ext cx="40655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altLang="ru-RU" sz="2400" b="1">
                <a:solidFill>
                  <a:srgbClr val="C00000"/>
                </a:solidFill>
                <a:latin typeface="Bookman Old Style" pitchFamily="18" charset="0"/>
              </a:rPr>
              <a:t>ПСИХОЛОГІЧНА СЛУЖБА</a:t>
            </a:r>
          </a:p>
          <a:p>
            <a:pPr algn="ctr"/>
            <a:r>
              <a:rPr lang="uk-UA" altLang="ru-RU" sz="2400" b="1">
                <a:solidFill>
                  <a:srgbClr val="002060"/>
                </a:solidFill>
                <a:latin typeface="Bookman Old Style" pitchFamily="18" charset="0"/>
              </a:rPr>
              <a:t>ПРОФКОМ СТУДЕНТІВ</a:t>
            </a:r>
            <a:endParaRPr lang="ru-RU" altLang="ru-RU" sz="2400" b="1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389" y="4238754"/>
            <a:ext cx="5271908" cy="87100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b="1" i="1" dirty="0">
                <a:solidFill>
                  <a:srgbClr val="C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ГАСЛО ШКОЛИ: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200" b="1" i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ФОРМУЄМО</a:t>
            </a:r>
            <a:r>
              <a:rPr lang="uk-UA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ПРОФЕСІЙНІ ЯКОСТІ, СОЦІАЛЬНІ НАВИЧКИ</a:t>
            </a:r>
            <a:endParaRPr lang="ru-RU" sz="12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uk-UA" sz="1200" b="1" i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РОЗВИВАЄМО </a:t>
            </a:r>
            <a:r>
              <a:rPr lang="uk-UA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ТВОРЧІСТЬ І СОЦІАЛЬНУ АКТИВНІСТЬ</a:t>
            </a:r>
            <a:endParaRPr lang="ru-RU" sz="12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20117" t="19238" r="6054" b="11548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20117" t="18140" r="4882" b="11548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19238" t="18139" r="5175" b="11548"/>
          <a:stretch>
            <a:fillRect/>
          </a:stretch>
        </p:blipFill>
        <p:spPr bwMode="auto">
          <a:xfrm>
            <a:off x="1" y="0"/>
            <a:ext cx="921543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20117" t="18139" r="6054" b="11547"/>
          <a:stretch>
            <a:fillRect/>
          </a:stretch>
        </p:blipFill>
        <p:spPr bwMode="auto">
          <a:xfrm>
            <a:off x="0" y="0"/>
            <a:ext cx="9144000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l="28027" t="29126" r="13086" b="192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 l="18359" t="23633" r="3418" b="20337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 l="20117" t="18140" r="6054" b="11548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Рамка 2"/>
          <p:cNvSpPr/>
          <p:nvPr/>
        </p:nvSpPr>
        <p:spPr>
          <a:xfrm>
            <a:off x="3571868" y="2500306"/>
            <a:ext cx="1785950" cy="1643074"/>
          </a:xfrm>
          <a:prstGeom prst="frame">
            <a:avLst>
              <a:gd name="adj1" fmla="val 4299"/>
            </a:avLst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 l="20117" t="18139" r="6054" b="12646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56490"/>
            <a:ext cx="7886700" cy="866456"/>
          </a:xfrm>
          <a:solidFill>
            <a:schemeClr val="bg2"/>
          </a:solidFill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>
            <a:normAutofit fontScale="90000"/>
          </a:bodyPr>
          <a:lstStyle/>
          <a:p>
            <a:pPr algn="ctr"/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ДІЯЛЬНОСТІ КОЛЕКТИВУ ЖИТОМИРСЬКОГО МЕДИЧНОГО ІНСТИТУТУ</a:t>
            </a:r>
            <a:r>
              <a:rPr lang="uk-UA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ЩОДО </a:t>
            </a:r>
            <a:r>
              <a:rPr lang="uk-UA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 УМОВ СТАБІЛЬНОГО СОЦІАЛЬНО-ГУМАНІТАРНОГО РОЗВИТКУ </a:t>
            </a:r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ВСІХ УЧАСНИКІВ ОСВІТНЬОГО ПРОЦЕСУ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174764" y="905853"/>
            <a:ext cx="2794475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2846" y="1153972"/>
            <a:ext cx="2837503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 проведенні</a:t>
            </a:r>
          </a:p>
          <a:p>
            <a:pPr algn="ctr"/>
            <a:r>
              <a:rPr lang="uk-UA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культурно-дозвіллєвих та науково-просвітницьких заходів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2846" y="2192985"/>
            <a:ext cx="2837503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16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пропагування</a:t>
            </a:r>
            <a:r>
              <a:rPr lang="uk-UA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uk-UA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високого </a:t>
            </a:r>
            <a:r>
              <a:rPr lang="uk-UA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рівня як професійної</a:t>
            </a:r>
            <a:r>
              <a:rPr lang="uk-UA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uk-UA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й комунікативної </a:t>
            </a:r>
            <a:r>
              <a:rPr lang="uk-UA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</a:p>
          <a:p>
            <a:pPr algn="ctr"/>
            <a:endParaRPr lang="uk-UA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86654" y="2261962"/>
            <a:ext cx="2814503" cy="117466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соціально-психологічна допомога </a:t>
            </a:r>
            <a:r>
              <a:rPr lang="uk-UA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uk-UA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підтримка </a:t>
            </a:r>
            <a:r>
              <a:rPr lang="uk-UA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 в питаннях її життєтворчості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215073" y="3571877"/>
            <a:ext cx="2786083" cy="261928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16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16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16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здійснення </a:t>
            </a:r>
            <a:r>
              <a:rPr lang="uk-UA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соціального супроводу</a:t>
            </a:r>
            <a:r>
              <a:rPr lang="uk-UA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студентів-сиріт</a:t>
            </a:r>
            <a:r>
              <a:rPr lang="uk-UA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студентів позбавлених батьківського піклування, студентів з інвалідністю, студентів, які пережили психотравмуючи події (переселенці, члени сімей учасників бойових дій</a:t>
            </a:r>
            <a:r>
              <a:rPr lang="uk-UA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uk-UA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2846" y="3165343"/>
            <a:ext cx="2837503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</a:t>
            </a:r>
            <a:endParaRPr lang="uk-UA" sz="16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духовних цінностей  </a:t>
            </a:r>
            <a:endParaRPr lang="uk-UA" sz="1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2845" y="4144518"/>
            <a:ext cx="2814283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сприяння роботі </a:t>
            </a:r>
            <a:endParaRPr lang="uk-UA" sz="16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волонтерського </a:t>
            </a:r>
            <a:r>
              <a:rPr lang="uk-UA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руху та донорства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85585" y="1078335"/>
            <a:ext cx="2815571" cy="106567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розкриття потенціалу </a:t>
            </a:r>
            <a:endParaRPr lang="uk-UA" sz="16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всіх </a:t>
            </a:r>
            <a:r>
              <a:rPr lang="uk-UA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кожного у різних царинах обдарованості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42845" y="5134983"/>
            <a:ext cx="2814283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задоволення </a:t>
            </a:r>
            <a:r>
              <a:rPr lang="uk-UA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</a:t>
            </a:r>
          </a:p>
          <a:p>
            <a:pPr algn="ctr"/>
            <a:r>
              <a:rPr lang="uk-UA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дозвіллі, активному відпочинку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197761" y="5058918"/>
            <a:ext cx="2794475" cy="123078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розширення соціального партнерства  </a:t>
            </a:r>
            <a:r>
              <a:rPr lang="uk-UA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навчальними закладами регіонального, державного та міжнародного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рівнів.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97762" y="951092"/>
            <a:ext cx="26924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</a:t>
            </a:r>
            <a:r>
              <a:rPr lang="uk-UA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uk-UA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координація</a:t>
            </a:r>
          </a:p>
          <a:p>
            <a:pPr algn="ctr"/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освітнього, виховного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інформативного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Блок-схема: несколько документов 16"/>
          <p:cNvSpPr/>
          <p:nvPr/>
        </p:nvSpPr>
        <p:spPr>
          <a:xfrm>
            <a:off x="3197762" y="1965535"/>
            <a:ext cx="2771477" cy="2956844"/>
          </a:xfrm>
          <a:prstGeom prst="flowChartMultidocument">
            <a:avLst/>
          </a:prstGeom>
          <a:solidFill>
            <a:schemeClr val="bg2"/>
          </a:solidFill>
          <a:ln w="3810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396955" y="2767216"/>
            <a:ext cx="192921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</a:t>
            </a:r>
            <a:endPara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НАПРЯМКИ </a:t>
            </a:r>
          </a:p>
          <a:p>
            <a:pPr algn="ctr">
              <a:lnSpc>
                <a:spcPct val="150000"/>
              </a:lnSpc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endParaRPr lang="ru-RU" dirty="0"/>
          </a:p>
        </p:txBody>
      </p:sp>
      <p:sp>
        <p:nvSpPr>
          <p:cNvPr id="19" name="Рамка 18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218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 l="20117" t="18140" r="5175" b="11548"/>
          <a:stretch>
            <a:fillRect/>
          </a:stretch>
        </p:blipFill>
        <p:spPr bwMode="auto">
          <a:xfrm>
            <a:off x="0" y="1"/>
            <a:ext cx="9144000" cy="688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25390" t="26929" r="9570" b="17041"/>
          <a:stretch>
            <a:fillRect/>
          </a:stretch>
        </p:blipFill>
        <p:spPr bwMode="auto">
          <a:xfrm>
            <a:off x="1" y="0"/>
            <a:ext cx="91216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 l="19238" t="18139" r="5175" b="1154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594</Words>
  <Application>Microsoft Office PowerPoint</Application>
  <PresentationFormat>Экран (4:3)</PresentationFormat>
  <Paragraphs>121</Paragraphs>
  <Slides>39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1" baseType="lpstr">
      <vt:lpstr>Тема Office</vt:lpstr>
      <vt:lpstr>Слайд</vt:lpstr>
      <vt:lpstr>Слайд 1</vt:lpstr>
      <vt:lpstr>Слайд 2</vt:lpstr>
      <vt:lpstr>Слайд 3</vt:lpstr>
      <vt:lpstr>Слайд 4</vt:lpstr>
      <vt:lpstr>СХЕМА ДІЯЛЬНОСТІ КОЛЕКТИВУ ЖИТОМИРСЬКОГО МЕДИЧНОГО ІНСТИТУТУ  ЩОДО СТВОРЕННЯ  УМОВ СТАБІЛЬНОГО СОЦІАЛЬНО-ГУМАНІТАРНОГО РОЗВИТКУ   ВСІХ УЧАСНИКІВ ОСВІТНЬОГО ПРОЦЕСУ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Полчанова Г.С.</dc:creator>
  <cp:lastModifiedBy>Полчанова Г.С.</cp:lastModifiedBy>
  <cp:revision>60</cp:revision>
  <dcterms:created xsi:type="dcterms:W3CDTF">2023-01-30T10:00:46Z</dcterms:created>
  <dcterms:modified xsi:type="dcterms:W3CDTF">2023-01-31T12:26:19Z</dcterms:modified>
</cp:coreProperties>
</file>